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76" r:id="rId14"/>
    <p:sldId id="277" r:id="rId15"/>
    <p:sldId id="270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09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3E8D5E-CB82-4128-B8EF-5AA65D5516A4}" type="datetimeFigureOut">
              <a:rPr lang="ru-RU" smtClean="0"/>
              <a:pPr/>
              <a:t>18.02.2014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9EC6B-FE7F-4007-914D-7E73210C06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9EC6B-FE7F-4007-914D-7E73210C065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99EC6B-FE7F-4007-914D-7E73210C065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C878-72CA-4296-8EDC-19C9686E9627}" type="datetimeFigureOut">
              <a:rPr lang="ru-RU" smtClean="0"/>
              <a:pPr/>
              <a:t>18.02.2014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B488-1E15-4588-BACE-AD0322ADAA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C878-72CA-4296-8EDC-19C9686E9627}" type="datetimeFigureOut">
              <a:rPr lang="ru-RU" smtClean="0"/>
              <a:pPr/>
              <a:t>18.02.2014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B488-1E15-4588-BACE-AD0322ADAA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C878-72CA-4296-8EDC-19C9686E9627}" type="datetimeFigureOut">
              <a:rPr lang="ru-RU" smtClean="0"/>
              <a:pPr/>
              <a:t>18.02.2014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B488-1E15-4588-BACE-AD0322ADAA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C878-72CA-4296-8EDC-19C9686E9627}" type="datetimeFigureOut">
              <a:rPr lang="ru-RU" smtClean="0"/>
              <a:pPr/>
              <a:t>18.02.2014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B488-1E15-4588-BACE-AD0322ADAA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C878-72CA-4296-8EDC-19C9686E9627}" type="datetimeFigureOut">
              <a:rPr lang="ru-RU" smtClean="0"/>
              <a:pPr/>
              <a:t>18.02.2014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B488-1E15-4588-BACE-AD0322ADAA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C878-72CA-4296-8EDC-19C9686E9627}" type="datetimeFigureOut">
              <a:rPr lang="ru-RU" smtClean="0"/>
              <a:pPr/>
              <a:t>18.02.2014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B488-1E15-4588-BACE-AD0322ADAA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C878-72CA-4296-8EDC-19C9686E9627}" type="datetimeFigureOut">
              <a:rPr lang="ru-RU" smtClean="0"/>
              <a:pPr/>
              <a:t>18.02.2014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B488-1E15-4588-BACE-AD0322ADAA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C878-72CA-4296-8EDC-19C9686E9627}" type="datetimeFigureOut">
              <a:rPr lang="ru-RU" smtClean="0"/>
              <a:pPr/>
              <a:t>18.02.2014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B488-1E15-4588-BACE-AD0322ADAA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C878-72CA-4296-8EDC-19C9686E9627}" type="datetimeFigureOut">
              <a:rPr lang="ru-RU" smtClean="0"/>
              <a:pPr/>
              <a:t>18.02.2014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B488-1E15-4588-BACE-AD0322ADAA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C878-72CA-4296-8EDC-19C9686E9627}" type="datetimeFigureOut">
              <a:rPr lang="ru-RU" smtClean="0"/>
              <a:pPr/>
              <a:t>18.02.2014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8B488-1E15-4588-BACE-AD0322ADAAA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EC878-72CA-4296-8EDC-19C9686E9627}" type="datetimeFigureOut">
              <a:rPr lang="ru-RU" smtClean="0"/>
              <a:pPr/>
              <a:t>18.02.2014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B8B488-1E15-4588-BACE-AD0322ADAAA2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2EC878-72CA-4296-8EDC-19C9686E9627}" type="datetimeFigureOut">
              <a:rPr lang="ru-RU" smtClean="0"/>
              <a:pPr/>
              <a:t>18.02.2014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B8B488-1E15-4588-BACE-AD0322ADAAA2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4&amp;text=%D0%BA%D0%B0%D1%80%D1%82%D0%B8%D0%BD%D0%BA%D0%B8%20%D0%B2%D0%BE%D1%81%D0%BF%D0%B8%D1%82%D0%B0%D1%82%D0%B5%D0%BB%D1%8C%20%D0%B2%20%D0%B4%D0%B5%D1%82%D1%81%D0%BA%D0%BE%D0%BC%20%D1%81%D0%B0%D0%B4%D1%83%20%D0%BC%D0%B5%D1%82%D0%BE%D0%B4%D0%B8%D1%81%D1%82&amp;fp=4&amp;pos=149&amp;uinfo=ww-991-wh-605-fw-766-fh-448-pd-1&amp;rpt=simage&amp;img_url=http://media.vremyan.ru/images/640_480/images_184509.jpg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7620" y="1214422"/>
            <a:ext cx="5105400" cy="2868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 smtClean="0">
                <a:solidFill>
                  <a:srgbClr val="FFC000"/>
                </a:solidFill>
              </a:rPr>
              <a:t/>
            </a:r>
            <a:br>
              <a:rPr lang="ru-RU" sz="4000" i="1" dirty="0" smtClean="0">
                <a:solidFill>
                  <a:srgbClr val="FFC000"/>
                </a:solidFill>
              </a:rPr>
            </a:br>
            <a:r>
              <a:rPr lang="ru-RU" sz="4000" i="1" dirty="0" smtClean="0">
                <a:solidFill>
                  <a:srgbClr val="FFC000"/>
                </a:solidFill>
              </a:rPr>
              <a:t/>
            </a:r>
            <a:br>
              <a:rPr lang="ru-RU" sz="4000" i="1" dirty="0" smtClean="0">
                <a:solidFill>
                  <a:srgbClr val="FFC000"/>
                </a:solidFill>
              </a:rPr>
            </a:br>
            <a:r>
              <a:rPr lang="ru-RU" sz="3600" i="1" dirty="0" smtClean="0">
                <a:solidFill>
                  <a:srgbClr val="FFC000"/>
                </a:solidFill>
              </a:rPr>
              <a:t>РЕКОМЕНДАЦИИ</a:t>
            </a:r>
            <a:br>
              <a:rPr lang="ru-RU" sz="3600" i="1" dirty="0" smtClean="0">
                <a:solidFill>
                  <a:srgbClr val="FFC000"/>
                </a:solidFill>
              </a:rPr>
            </a:br>
            <a:r>
              <a:rPr lang="ru-RU" sz="3600" i="1" dirty="0" smtClean="0">
                <a:solidFill>
                  <a:srgbClr val="FFC000"/>
                </a:solidFill>
              </a:rPr>
              <a:t> по методическому сопровождению педагога в межаттестационный период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86182" y="5072074"/>
            <a:ext cx="5114778" cy="110124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dirty="0" smtClean="0"/>
              <a:t>Ларионова Наталья Игоревна</a:t>
            </a:r>
          </a:p>
          <a:p>
            <a:pPr algn="l"/>
            <a:r>
              <a:rPr lang="ru-RU" dirty="0" smtClean="0"/>
              <a:t>старший воспитатель МКДОУ детский сад № 4  г.Тавда  </a:t>
            </a:r>
            <a:endParaRPr lang="ru-RU" dirty="0"/>
          </a:p>
        </p:txBody>
      </p:sp>
      <p:pic>
        <p:nvPicPr>
          <p:cNvPr id="27650" name="Picture 2" descr="http://media.vremyan.ru/images/640_480/images_18450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571613"/>
            <a:ext cx="3571900" cy="2643206"/>
          </a:xfrm>
          <a:prstGeom prst="rect">
            <a:avLst/>
          </a:prstGeom>
          <a:noFill/>
        </p:spPr>
      </p:pic>
      <p:pic>
        <p:nvPicPr>
          <p:cNvPr id="5" name="Picture 2" descr="http://media.vremyan.ru/images/640_480/images_18450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571612"/>
            <a:ext cx="3571900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E109C7"/>
                </a:solidFill>
              </a:rPr>
              <a:t>Формы повышения квалификации педагогов</a:t>
            </a:r>
            <a:endParaRPr lang="ru-RU" sz="3200" dirty="0">
              <a:solidFill>
                <a:srgbClr val="E109C7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>обучение на курсах;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самообразование;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участие в методической работе города, района, детского  сада;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участие в конкурсах, фестивалях на уровне города, региона, федерации.</a:t>
            </a:r>
          </a:p>
          <a:p>
            <a:endParaRPr lang="ru-RU" dirty="0"/>
          </a:p>
        </p:txBody>
      </p:sp>
      <p:pic>
        <p:nvPicPr>
          <p:cNvPr id="4" name="Picture 2" descr="C:\Users\Наталья\Desktop\Картинки\Новая папка (2)\iCA2FNR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6644" y="4214818"/>
            <a:ext cx="1595442" cy="2393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 </a:t>
            </a:r>
            <a:r>
              <a:rPr lang="ru-RU" sz="2700" dirty="0" smtClean="0">
                <a:solidFill>
                  <a:srgbClr val="E109C7"/>
                </a:solidFill>
              </a:rPr>
              <a:t>обобщение и распространение педагогического опыта в рамках профессионального сообщества на разных уровнях:</a:t>
            </a:r>
            <a:endParaRPr lang="ru-RU" sz="2700" dirty="0">
              <a:solidFill>
                <a:srgbClr val="E109C7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>на уровне образовательного учреждения через открытые занятия, семинары, педагогические советы, участи в «круглых столах», консультирование, наставничество для молодых воспитателей, работа в творческих группах,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на муниципальном уровне через открытые занятия, семинары, участие в методических объединениях, участие в конкурсах, фестивалях;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на региональном уровне: научно-практические конференции, фестивали, конкурсы;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на федеральном уровне: научно-практические конференции, всероссийские конкурсы, фестивали, интернет- конференции.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E109C7"/>
                </a:solidFill>
              </a:rPr>
              <a:t>МЕЖАТТЕСТАЦИОННЫЙ ПЕРИОД</a:t>
            </a:r>
            <a:endParaRPr lang="ru-RU" dirty="0">
              <a:solidFill>
                <a:srgbClr val="E109C7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/>
              <a:buChar char="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Прогностический этап</a:t>
            </a:r>
          </a:p>
          <a:p>
            <a:pPr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Включает оценку своей деятельности</a:t>
            </a:r>
          </a:p>
          <a:p>
            <a:pPr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На основании полученных результатов самооценки и с учетом потребностей детей, родителей, тенденций развития ОУ, </a:t>
            </a:r>
            <a:r>
              <a:rPr lang="ru-RU" smtClean="0">
                <a:solidFill>
                  <a:srgbClr val="002060"/>
                </a:solidFill>
              </a:rPr>
              <a:t>направлений в системе </a:t>
            </a:r>
            <a:r>
              <a:rPr lang="ru-RU" dirty="0" smtClean="0">
                <a:solidFill>
                  <a:srgbClr val="002060"/>
                </a:solidFill>
              </a:rPr>
              <a:t>образования осуществляется </a:t>
            </a:r>
            <a:r>
              <a:rPr lang="ru-RU" dirty="0" err="1" smtClean="0">
                <a:solidFill>
                  <a:srgbClr val="002060"/>
                </a:solidFill>
              </a:rPr>
              <a:t>целеполагание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pPr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После этого предстоит разработать программу саморазвития, «Обозначить» педагогические технологии, которые нужно реализовать и </a:t>
            </a:r>
            <a:r>
              <a:rPr lang="ru-RU" dirty="0" err="1" smtClean="0">
                <a:solidFill>
                  <a:srgbClr val="002060"/>
                </a:solidFill>
              </a:rPr>
              <a:t>спргогнозировать</a:t>
            </a:r>
            <a:r>
              <a:rPr lang="ru-RU" dirty="0" smtClean="0">
                <a:solidFill>
                  <a:srgbClr val="002060"/>
                </a:solidFill>
              </a:rPr>
              <a:t> результат образования, который хотелось бы получить.</a:t>
            </a:r>
          </a:p>
          <a:p>
            <a:pPr>
              <a:buNone/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Font typeface="Wingdings"/>
              <a:buChar char=""/>
              <a:defRPr/>
            </a:pPr>
            <a:endParaRPr lang="ru-RU" b="1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E109C7"/>
                </a:solidFill>
              </a:rPr>
              <a:t>МЕЖАТТЕСТАЦИОННЫЙ ПЕРИОД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/>
              <a:buChar char="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 Технологический этап</a:t>
            </a:r>
          </a:p>
          <a:p>
            <a:pPr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Заключается в отслеживании, реализации намеченной программы деятельности. На этом этапе необходимо вносить данные о результатах профессиональной деятельности, контроля качества образования, реализация обеспечивающих педагогических технологий, об участии в творческой деятельности (педагогических чтениях, семинарах и т.д.), о внедрения передового педагогического опыта. Могут быть приложены справки об апробации, внедрении, статьи, тезисы выступлений, данные диагностики и т.д. Эта деятельность осуществляется в течение всего периода.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E109C7"/>
                </a:solidFill>
              </a:rPr>
              <a:t>МЕЖАТТЕСТАЦИОННЫЙ ПЕРИОД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/>
              <a:buChar char=""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Аналитический этап</a:t>
            </a:r>
          </a:p>
          <a:p>
            <a:pPr>
              <a:buNone/>
              <a:defRPr/>
            </a:pPr>
            <a:r>
              <a:rPr lang="ru-RU" dirty="0" smtClean="0">
                <a:solidFill>
                  <a:srgbClr val="002060"/>
                </a:solidFill>
              </a:rPr>
              <a:t>Предполагает соотнесение полученных результатов с раннее поставленными целями и задачами саморазвития. </a:t>
            </a:r>
          </a:p>
          <a:p>
            <a:endParaRPr lang="ru-RU" dirty="0"/>
          </a:p>
        </p:txBody>
      </p:sp>
      <p:pic>
        <p:nvPicPr>
          <p:cNvPr id="2050" name="Picture 2" descr="C:\Users\Наталья\Desktop\Картинки\Новая папка\Books-650x4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071942"/>
            <a:ext cx="3189056" cy="2438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E109C7"/>
                </a:solidFill>
              </a:rPr>
              <a:t>Профессиональная помощь педагогу в разрешении профессиональных проблем.</a:t>
            </a:r>
            <a:endParaRPr lang="ru-RU" sz="3600" dirty="0">
              <a:solidFill>
                <a:srgbClr val="E109C7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>Сопровождение педагога на протяжении всего  межаттестационного периода 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Совершенствовать </a:t>
            </a:r>
            <a:r>
              <a:rPr lang="ru-RU" dirty="0" err="1" smtClean="0">
                <a:solidFill>
                  <a:srgbClr val="002060"/>
                </a:solidFill>
              </a:rPr>
              <a:t>аналитико</a:t>
            </a:r>
            <a:r>
              <a:rPr lang="ru-RU" dirty="0" smtClean="0">
                <a:solidFill>
                  <a:srgbClr val="002060"/>
                </a:solidFill>
              </a:rPr>
              <a:t> – проектировочные умения педагогов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Выбор и реализация актуального направления (ориентироваться на нормативно-правовые документы Закон РФ «Об образовании»; ФГОС)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Повышение квалификации 1 раз в 3 года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Посещение семинаров по выбранному актуальному направлению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Глубокое изучение от 1 до 3х тем.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Углубленная работа по направлению не больше 2-5 лет.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E109C7"/>
                </a:solidFill>
              </a:rPr>
              <a:t/>
            </a:r>
            <a:br>
              <a:rPr lang="ru-RU" sz="3200" dirty="0" smtClean="0">
                <a:solidFill>
                  <a:srgbClr val="E109C7"/>
                </a:solidFill>
              </a:rPr>
            </a:br>
            <a:r>
              <a:rPr lang="ru-RU" sz="3200" dirty="0" smtClean="0">
                <a:solidFill>
                  <a:srgbClr val="E109C7"/>
                </a:solidFill>
              </a:rPr>
              <a:t>Методический материал  аттестующегося педагога </a:t>
            </a:r>
            <a:br>
              <a:rPr lang="ru-RU" sz="3200" dirty="0" smtClean="0">
                <a:solidFill>
                  <a:srgbClr val="E109C7"/>
                </a:solidFill>
              </a:rPr>
            </a:br>
            <a:r>
              <a:rPr lang="ru-RU" sz="3200" dirty="0" smtClean="0">
                <a:solidFill>
                  <a:srgbClr val="E109C7"/>
                </a:solidFill>
              </a:rPr>
              <a:t>для предоставления экспертам </a:t>
            </a:r>
            <a:endParaRPr lang="ru-RU" sz="3200" dirty="0">
              <a:solidFill>
                <a:srgbClr val="E109C7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>Аналитический или творческий  отчет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Планирующие материалы, обеспечивающие образовательный процесс ( рабочие программы, программы по выбранному направлению деятельности)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Содержательные материалы педагогической деятельности (реализованные проекты, методические разработки, авторские игровые пособия…) 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Контрольно-диагностический материал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Результаты уровня личностного развития детей, их творческих достижений.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Уровень профессионального роста и творческих достижений самого педагога за период со дня его предыдущей аттестации (сертификаты участия в конкурсах, конференциях,  интернет - сообществ).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E109C7"/>
                </a:solidFill>
              </a:rPr>
              <a:t>Результат аттестации педагога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Результатом усилий педагога обязательно будет совершенствование работы,  профессиональных интересов на достаточно продолжительный период времени. Профессиональное саморазвитие ориентирует на развитие таких профессионально значимых умений, как рефлексия, самоанализ, проектирование, организованность, самостоятельность.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E109C7"/>
                </a:solidFill>
              </a:rPr>
              <a:t>Творческих успехов!</a:t>
            </a:r>
            <a:endParaRPr lang="ru-RU" dirty="0"/>
          </a:p>
        </p:txBody>
      </p:sp>
      <p:pic>
        <p:nvPicPr>
          <p:cNvPr id="4" name="Picture 2" descr="C:\Users\Наталья\Desktop\Картинки\Картинки с детьми\i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214686"/>
            <a:ext cx="4124709" cy="27995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       </a:t>
            </a:r>
            <a:r>
              <a:rPr lang="ru-RU" sz="3600" dirty="0" smtClean="0">
                <a:solidFill>
                  <a:srgbClr val="E109C7"/>
                </a:solidFill>
              </a:rPr>
              <a:t>Нормативно-правовые документы</a:t>
            </a:r>
            <a:endParaRPr lang="ru-RU" sz="3600" dirty="0">
              <a:solidFill>
                <a:srgbClr val="E109C7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>Закон РФ от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29 декабря 2012 года № 273-ФЗ</a:t>
            </a:r>
            <a:r>
              <a:rPr lang="ru-RU" dirty="0" smtClean="0"/>
              <a:t>;</a:t>
            </a:r>
            <a:r>
              <a:rPr lang="ru-RU" dirty="0" smtClean="0">
                <a:solidFill>
                  <a:srgbClr val="002060"/>
                </a:solidFill>
              </a:rPr>
              <a:t> «Об образовании»; 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Приказ министерства образования и науки РФ от 24 марта 2010 г. N 209 «О порядке аттестации педагогических работников государственных и муниципальных образовательных учреждений»;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Приказ министерства здравоохранения и социального развития РФ № 761 </a:t>
            </a:r>
            <a:r>
              <a:rPr lang="ru-RU" dirty="0" err="1" smtClean="0">
                <a:solidFill>
                  <a:srgbClr val="002060"/>
                </a:solidFill>
              </a:rPr>
              <a:t>н</a:t>
            </a:r>
            <a:r>
              <a:rPr lang="ru-RU" dirty="0" smtClean="0">
                <a:solidFill>
                  <a:srgbClr val="002060"/>
                </a:solidFill>
              </a:rPr>
              <a:t> от 26 августа 2010г. «Об утверждении Единого квалификационного справочника должностей руководителей, специалистов и служащих, раздел « Квалификационные характеристики должностей работников образования»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E109C7"/>
                </a:solidFill>
              </a:rPr>
              <a:t>Цель аттестации:</a:t>
            </a:r>
            <a:endParaRPr lang="ru-RU" dirty="0">
              <a:solidFill>
                <a:srgbClr val="E109C7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определение соответствия уровня профессиональной компетенции педагогических работников требованиям к квалификации при присвоении им квалификационных категорий или подтверждения соответствия педагогических работников занимаемым ими должностям на основе оценки их профессиональной деятельности.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                       </a:t>
            </a:r>
            <a:endParaRPr lang="ru-RU" dirty="0"/>
          </a:p>
        </p:txBody>
      </p:sp>
      <p:pic>
        <p:nvPicPr>
          <p:cNvPr id="5" name="Рисунок 4" descr="C:\Users\Наталья\Desktop\Картинки\Новая папка\true-lj-purpos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53056" y="4410064"/>
            <a:ext cx="3590944" cy="2447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E109C7"/>
                </a:solidFill>
              </a:rPr>
              <a:t>Основные задачи аттестации: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>Стимулирование целенаправленного, непрерывного повышения уровня профессиональной компетентности педагогических работников.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Обеспечение педагогическим работникам образовательных учреждений возможности повышения уровня оплаты труда.</a:t>
            </a:r>
          </a:p>
          <a:p>
            <a:endParaRPr lang="ru-RU" dirty="0"/>
          </a:p>
        </p:txBody>
      </p:sp>
      <p:pic>
        <p:nvPicPr>
          <p:cNvPr id="4" name="Picture 2" descr="C:\Users\Наталья\Desktop\Картинки\Новая папка (2)\iCA2FNRN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4464837"/>
            <a:ext cx="1595442" cy="2393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E109C7"/>
                </a:solidFill>
              </a:rPr>
              <a:t>Основная задача межаттестационного периода</a:t>
            </a:r>
            <a:endParaRPr lang="ru-RU" sz="3600" dirty="0">
              <a:solidFill>
                <a:srgbClr val="E109C7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2060"/>
                </a:solidFill>
              </a:rPr>
              <a:t>Организация научно-методического сопровождения и поддержки педагога дошкольного образования в повышении уровня его профессиональной компетентности, разработке и продвижении по индивидуальной траектории профессионального развития.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</a:t>
            </a:r>
            <a:r>
              <a:rPr lang="ru-RU" b="1" dirty="0" smtClean="0">
                <a:solidFill>
                  <a:srgbClr val="002060"/>
                </a:solidFill>
              </a:rPr>
              <a:t>Методическое сопровождение становления профессиональной компетентности педагога дошкольного образования </a:t>
            </a:r>
            <a:r>
              <a:rPr lang="ru-RU" dirty="0" smtClean="0">
                <a:solidFill>
                  <a:srgbClr val="002060"/>
                </a:solidFill>
              </a:rPr>
              <a:t>понимается как специально организованное, систематическое взаимодействие старшего воспитателя и воспитателя, направленное на оказание помощи педагогу в выборе путей решения задач и типичных проблем, возникающих в ситуации профессионального совершенствования, с учетом имеющегося у него уровня профессиональной компетентности.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 </a:t>
            </a:r>
            <a:r>
              <a:rPr lang="ru-RU" sz="3100" dirty="0" smtClean="0">
                <a:solidFill>
                  <a:srgbClr val="E109C7"/>
                </a:solidFill>
              </a:rPr>
              <a:t>Факторы эффективной организации аттестационного процесса:</a:t>
            </a:r>
            <a:endParaRPr lang="ru-RU" sz="3100" dirty="0">
              <a:solidFill>
                <a:srgbClr val="E109C7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dirty="0" smtClean="0">
                <a:solidFill>
                  <a:srgbClr val="002060"/>
                </a:solidFill>
              </a:rPr>
              <a:t>Четкое определение функций участников образовательного процесса при подготовке и прохождении аттестации.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Целенаправленное налаживание взаимных коммуникаций и установление доверительных отношений.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Составление плана методического  сопровождения педагогов, готовящихся к аттестации, с учетом выявленных «проблемных зон» на основе карты самоанализа и анкетирования.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Комплектация нормативно-правовой базы аттестации и банка методических идей.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Оформление документов, необходимых для успешного прохождения  аттестации.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                  </a:t>
            </a:r>
            <a:r>
              <a:rPr lang="ru-RU" sz="4000" dirty="0" smtClean="0">
                <a:solidFill>
                  <a:srgbClr val="E109C7"/>
                </a:solidFill>
              </a:rPr>
              <a:t>Диагностическая деятельность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Цель: </a:t>
            </a:r>
            <a:r>
              <a:rPr lang="ru-RU" dirty="0" smtClean="0">
                <a:solidFill>
                  <a:srgbClr val="002060"/>
                </a:solidFill>
              </a:rPr>
              <a:t>всестороннее изучение личности и деятельности воспитателя.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Изучение теоретических знаний.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Изучение специальных умений и навыков воспитателя. 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Изучение личностных особенностей и профессионально значимых качеств.</a:t>
            </a:r>
          </a:p>
          <a:p>
            <a:endParaRPr lang="ru-RU" dirty="0"/>
          </a:p>
        </p:txBody>
      </p:sp>
      <p:pic>
        <p:nvPicPr>
          <p:cNvPr id="4" name="Picture 2" descr="C:\Users\Наталья\Desktop\Картинки\Новая папка (2)\iCA2FNR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4464837"/>
            <a:ext cx="1595442" cy="2393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E109C7"/>
                </a:solidFill>
              </a:rPr>
              <a:t>             Развивающая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E109C7"/>
                </a:solidFill>
              </a:rPr>
              <a:t>деятельность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Цель: </a:t>
            </a:r>
            <a:r>
              <a:rPr lang="ru-RU" dirty="0" smtClean="0">
                <a:solidFill>
                  <a:srgbClr val="002060"/>
                </a:solidFill>
              </a:rPr>
              <a:t>обеспечить профессиональный рост и совершенствование мастерства воспитателя по всем показателям его деятельности. 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Расширение знаний основ педагогики и психологии.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Повышение профессионального мастерства и психологической компетенции педагога.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Создать условия, дающие воспитателю возможность проявлять творчество, новаторство.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Развитие личностных и профессионально значимых качеств педагога.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Формирование навыков эффективного взаимодействия с детьми, их родителями, администрацией и коллегами по работе.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                 </a:t>
            </a:r>
            <a:r>
              <a:rPr lang="ru-RU" sz="4000" dirty="0" smtClean="0">
                <a:solidFill>
                  <a:srgbClr val="E109C7"/>
                </a:solidFill>
              </a:rPr>
              <a:t>Коррекционная</a:t>
            </a:r>
            <a:r>
              <a:rPr lang="ru-RU" sz="3600" dirty="0" smtClean="0">
                <a:solidFill>
                  <a:srgbClr val="E109C7"/>
                </a:solidFill>
              </a:rPr>
              <a:t> деятельность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Цель: </a:t>
            </a:r>
            <a:r>
              <a:rPr lang="ru-RU" dirty="0" smtClean="0">
                <a:solidFill>
                  <a:srgbClr val="002060"/>
                </a:solidFill>
              </a:rPr>
              <a:t>оказание помощи в преодолении профессиональных и личностных проблем. 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Профессиональная помощь педагогу в разрешении профессиональных проблем.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Предотвращение </a:t>
            </a:r>
            <a:r>
              <a:rPr lang="ru-RU" dirty="0" err="1" smtClean="0">
                <a:solidFill>
                  <a:srgbClr val="002060"/>
                </a:solidFill>
              </a:rPr>
              <a:t>стереотипизации</a:t>
            </a:r>
            <a:r>
              <a:rPr lang="ru-RU" dirty="0" smtClean="0">
                <a:solidFill>
                  <a:srgbClr val="002060"/>
                </a:solidFill>
              </a:rPr>
              <a:t> профессиональной деятельности, формирование способности к восприятию нового.</a:t>
            </a:r>
          </a:p>
          <a:p>
            <a:pPr lvl="0"/>
            <a:r>
              <a:rPr lang="ru-RU" dirty="0" smtClean="0">
                <a:solidFill>
                  <a:srgbClr val="002060"/>
                </a:solidFill>
              </a:rPr>
              <a:t>Мобилизация скрытых психологических ресурсов педагога, обеспечивающих самостоятельное решение проблем.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605</TotalTime>
  <Words>717</Words>
  <Application>Microsoft Office PowerPoint</Application>
  <PresentationFormat>Экран (4:3)</PresentationFormat>
  <Paragraphs>81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  РЕКОМЕНДАЦИИ  по методическому сопровождению педагога в межаттестационный период </vt:lpstr>
      <vt:lpstr>       Нормативно-правовые документы</vt:lpstr>
      <vt:lpstr>Цель аттестации:</vt:lpstr>
      <vt:lpstr>Основные задачи аттестации: </vt:lpstr>
      <vt:lpstr>Основная задача межаттестационного периода</vt:lpstr>
      <vt:lpstr>    Факторы эффективной организации аттестационного процесса:</vt:lpstr>
      <vt:lpstr>                  Диагностическая деятельность  </vt:lpstr>
      <vt:lpstr>             Развивающая деятельность </vt:lpstr>
      <vt:lpstr>                 Коррекционная деятельность </vt:lpstr>
      <vt:lpstr>Формы повышения квалификации педагогов</vt:lpstr>
      <vt:lpstr>     обобщение и распространение педагогического опыта в рамках профессионального сообщества на разных уровнях:</vt:lpstr>
      <vt:lpstr>МЕЖАТТЕСТАЦИОННЫЙ ПЕРИОД</vt:lpstr>
      <vt:lpstr>МЕЖАТТЕСТАЦИОННЫЙ ПЕРИОД</vt:lpstr>
      <vt:lpstr>МЕЖАТТЕСТАЦИОННЫЙ ПЕРИОД</vt:lpstr>
      <vt:lpstr>  Профессиональная помощь педагогу в разрешении профессиональных проблем.</vt:lpstr>
      <vt:lpstr> Методический материал  аттестующегося педагога  для предоставления экспертам </vt:lpstr>
      <vt:lpstr>Результат аттестации педагога</vt:lpstr>
      <vt:lpstr>Творческих успехов!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 по сопровождению педагога в межаттестационный период </dc:title>
  <dc:creator>Наталья</dc:creator>
  <cp:lastModifiedBy>1</cp:lastModifiedBy>
  <cp:revision>65</cp:revision>
  <dcterms:created xsi:type="dcterms:W3CDTF">2014-01-27T08:20:32Z</dcterms:created>
  <dcterms:modified xsi:type="dcterms:W3CDTF">2014-02-18T07:21:12Z</dcterms:modified>
</cp:coreProperties>
</file>